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5"/>
  </p:notesMasterIdLst>
  <p:sldIdLst>
    <p:sldId id="306" r:id="rId2"/>
    <p:sldId id="307" r:id="rId3"/>
    <p:sldId id="308" r:id="rId4"/>
    <p:sldId id="309" r:id="rId5"/>
    <p:sldId id="310" r:id="rId6"/>
    <p:sldId id="311" r:id="rId7"/>
    <p:sldId id="312" r:id="rId8"/>
    <p:sldId id="313" r:id="rId9"/>
    <p:sldId id="314" r:id="rId10"/>
    <p:sldId id="315" r:id="rId11"/>
    <p:sldId id="316" r:id="rId12"/>
    <p:sldId id="317" r:id="rId13"/>
    <p:sldId id="31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Raleway"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Xavier Mathieu"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32EFC3-3081-4B70-AC02-6D35BAF51A09}">
  <a:tblStyle styleId="{1632EFC3-3081-4B70-AC02-6D35BAF51A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910BAEF-AFBE-4DFF-9474-AA191D0E85E6}"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2" d="100"/>
          <a:sy n="132" d="100"/>
        </p:scale>
        <p:origin x="178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ssm.gov.mo/docs/20257/20257_113648d57b4a4aa3b1cc4265ec112902_000.pdf"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www.ssm.gov.mo/docs/file/20318/" TargetMode="External"/><Relationship Id="rId4" Type="http://schemas.openxmlformats.org/officeDocument/2006/relationships/hyperlink" Target="https://www.ssm.gov.mo/docs/20291/20291_f2153a77511c40619660cc7c7764a661_000.pdf"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1030fed32f1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1030fed32f1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05f82148be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05f82148be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400">
                <a:latin typeface="Raleway"/>
                <a:ea typeface="Raleway"/>
                <a:cs typeface="Raleway"/>
                <a:sym typeface="Raleway"/>
              </a:rPr>
              <a:t>- Plan with the booking numbers in advance</a:t>
            </a:r>
            <a:endParaRPr sz="1400">
              <a:latin typeface="Raleway"/>
              <a:ea typeface="Raleway"/>
              <a:cs typeface="Raleway"/>
              <a:sym typeface="Raleway"/>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105f82148be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105f82148be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60"/>
              </a:spcBef>
              <a:spcAft>
                <a:spcPts val="0"/>
              </a:spcAft>
              <a:buClr>
                <a:schemeClr val="dk1"/>
              </a:buClr>
              <a:buSzPts val="1100"/>
              <a:buFont typeface="Arial"/>
              <a:buNone/>
            </a:pPr>
            <a:r>
              <a:rPr lang="fr" sz="1400">
                <a:solidFill>
                  <a:srgbClr val="595959"/>
                </a:solidFill>
                <a:latin typeface="Raleway"/>
                <a:ea typeface="Raleway"/>
                <a:cs typeface="Raleway"/>
                <a:sym typeface="Raleway"/>
              </a:rPr>
              <a:t>Animation set for the 4th quartile on swab per desk in 48 hours</a:t>
            </a:r>
            <a:br>
              <a:rPr lang="fr" sz="1400">
                <a:solidFill>
                  <a:schemeClr val="dk1"/>
                </a:solidFill>
                <a:latin typeface="Raleway"/>
                <a:ea typeface="Raleway"/>
                <a:cs typeface="Raleway"/>
                <a:sym typeface="Raleway"/>
              </a:rPr>
            </a:br>
            <a:r>
              <a:rPr lang="fr" sz="1400">
                <a:solidFill>
                  <a:srgbClr val="595959"/>
                </a:solidFill>
                <a:latin typeface="Raleway"/>
                <a:ea typeface="Raleway"/>
                <a:cs typeface="Raleway"/>
                <a:sym typeface="Raleway"/>
              </a:rPr>
              <a:t>Bubble size representing swab per desk</a:t>
            </a:r>
            <a:endParaRPr sz="1400">
              <a:latin typeface="Raleway"/>
              <a:ea typeface="Raleway"/>
              <a:cs typeface="Raleway"/>
              <a:sym typeface="Raleway"/>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105f82148be_2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105f82148be_2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105f82148be_2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105f82148be_2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fr" sz="1000" u="sng">
                <a:solidFill>
                  <a:srgbClr val="0097A7"/>
                </a:solidFill>
                <a:hlinkClick r:id="rId3">
                  <a:extLst>
                    <a:ext uri="{A12FA001-AC4F-418D-AE19-62706E023703}">
                      <ahyp:hlinkClr xmlns:ahyp="http://schemas.microsoft.com/office/drawing/2018/hyperlinkcolor" val="tx"/>
                    </a:ext>
                  </a:extLst>
                </a:hlinkClick>
              </a:rPr>
              <a:t>8個常規核酸檢測站在全民核酸檢測結束後將重新開放並延長服務時間</a:t>
            </a:r>
            <a:br>
              <a:rPr lang="fr" sz="2400">
                <a:solidFill>
                  <a:schemeClr val="dk1"/>
                </a:solidFill>
                <a:latin typeface="Calibri"/>
                <a:ea typeface="Calibri"/>
                <a:cs typeface="Calibri"/>
                <a:sym typeface="Calibri"/>
              </a:rPr>
            </a:br>
            <a:r>
              <a:rPr lang="fr" sz="1000" u="sng">
                <a:solidFill>
                  <a:srgbClr val="0097A7"/>
                </a:solidFill>
                <a:hlinkClick r:id="rId4">
                  <a:extLst>
                    <a:ext uri="{A12FA001-AC4F-418D-AE19-62706E023703}">
                      <ahyp:hlinkClr xmlns:ahyp="http://schemas.microsoft.com/office/drawing/2018/hyperlinkcolor" val="tx"/>
                    </a:ext>
                  </a:extLst>
                </a:hlinkClick>
              </a:rPr>
              <a:t>今(4)日晚上9時至10月7日晚上9時進行第三次全民核酸檢測</a:t>
            </a:r>
            <a:br>
              <a:rPr lang="fr" sz="2400">
                <a:solidFill>
                  <a:schemeClr val="dk1"/>
                </a:solidFill>
                <a:latin typeface="Calibri"/>
                <a:ea typeface="Calibri"/>
                <a:cs typeface="Calibri"/>
                <a:sym typeface="Calibri"/>
              </a:rPr>
            </a:br>
            <a:r>
              <a:rPr lang="fr" sz="1000" u="sng">
                <a:solidFill>
                  <a:srgbClr val="0097A7"/>
                </a:solidFill>
                <a:hlinkClick r:id="rId5">
                  <a:extLst>
                    <a:ext uri="{A12FA001-AC4F-418D-AE19-62706E023703}">
                      <ahyp:hlinkClr xmlns:ahyp="http://schemas.microsoft.com/office/drawing/2018/hyperlinkcolor" val="tx"/>
                    </a:ext>
                  </a:extLst>
                </a:hlinkClick>
              </a:rPr>
              <a:t>第 3 次較第 2 次全民核檢首 3 小時採樣人數多 各個採樣站點的輪候情況理想</a:t>
            </a:r>
            <a:endParaRPr sz="600">
              <a:latin typeface="Raleway"/>
              <a:ea typeface="Raleway"/>
              <a:cs typeface="Raleway"/>
              <a:sym typeface="Raleway"/>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105f82148b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105f82148b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3200"/>
              <a:buFont typeface="Arial"/>
              <a:buNone/>
            </a:pPr>
            <a:r>
              <a:rPr lang="fr" sz="1400">
                <a:solidFill>
                  <a:srgbClr val="595959"/>
                </a:solidFill>
                <a:latin typeface="Raleway"/>
                <a:ea typeface="Raleway"/>
                <a:cs typeface="Raleway"/>
                <a:sym typeface="Raleway"/>
              </a:rPr>
              <a:t>EDA of Macau’s 3rd time city-wide NAT over October 4th 9pm - 7th 9pm, overall period is shortened, targeting to process for over 600k citizens within 48 hours.</a:t>
            </a:r>
            <a:br>
              <a:rPr lang="fr" sz="1400">
                <a:solidFill>
                  <a:schemeClr val="dk1"/>
                </a:solidFill>
                <a:latin typeface="Raleway"/>
                <a:ea typeface="Raleway"/>
                <a:cs typeface="Raleway"/>
                <a:sym typeface="Raleway"/>
              </a:rPr>
            </a:br>
            <a:r>
              <a:rPr lang="fr" sz="1400">
                <a:solidFill>
                  <a:srgbClr val="595959"/>
                </a:solidFill>
                <a:latin typeface="Raleway"/>
                <a:ea typeface="Raleway"/>
                <a:cs typeface="Raleway"/>
                <a:sym typeface="Raleway"/>
              </a:rPr>
              <a:t>(There were 8 locations kept swab station working as usual for continuing after the first 48 hour)</a:t>
            </a:r>
            <a:endParaRPr sz="1400">
              <a:latin typeface="Raleway"/>
              <a:ea typeface="Raleway"/>
              <a:cs typeface="Raleway"/>
              <a:sym typeface="Raleway"/>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105f82148be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105f82148be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05f82148be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05f82148be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05f82148be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05f82148be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fr" sz="1400">
                <a:solidFill>
                  <a:srgbClr val="595959"/>
                </a:solidFill>
                <a:latin typeface="Raleway"/>
                <a:ea typeface="Raleway"/>
                <a:cs typeface="Raleway"/>
                <a:sym typeface="Raleway"/>
              </a:rPr>
              <a:t>- Source 1 only selects the latest record; from the specific 4 spreadsheets; - Source 2 is refreshed about every 10 minutes, web scraped by schedule; batch load and deduplicate per 30 minutes duration; backfill missing timeframes Oct-05 6am / 8:30 am / 9am; combine geolocation information;</a:t>
            </a:r>
            <a:endParaRPr sz="1400">
              <a:solidFill>
                <a:srgbClr val="595959"/>
              </a:solidFill>
              <a:latin typeface="Raleway"/>
              <a:ea typeface="Raleway"/>
              <a:cs typeface="Raleway"/>
              <a:sym typeface="Raleway"/>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105f82148be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105f82148be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400">
                <a:latin typeface="Raleway"/>
                <a:ea typeface="Raleway"/>
                <a:cs typeface="Raleway"/>
                <a:sym typeface="Raleway"/>
              </a:rPr>
              <a:t>The mouth swab total is about 2.3 times than nasal swab; Macau peninsula is about 2.8 times than Taipa;</a:t>
            </a:r>
            <a:endParaRPr sz="1400">
              <a:latin typeface="Raleway"/>
              <a:ea typeface="Raleway"/>
              <a:cs typeface="Raleway"/>
              <a:sym typeface="Raleway"/>
            </a:endParaRPr>
          </a:p>
          <a:p>
            <a:pPr marL="0" lvl="0" indent="0" algn="l" rtl="0">
              <a:spcBef>
                <a:spcPts val="0"/>
              </a:spcBef>
              <a:spcAft>
                <a:spcPts val="0"/>
              </a:spcAft>
              <a:buNone/>
            </a:pPr>
            <a:r>
              <a:rPr lang="fr" sz="1400">
                <a:latin typeface="Raleway"/>
                <a:ea typeface="Raleway"/>
                <a:cs typeface="Raleway"/>
                <a:sym typeface="Raleway"/>
              </a:rPr>
              <a:t>Quartile based on number of swab per station; 1st tile most count overnight, and the 2nd and 3rd most appears by daytime;</a:t>
            </a:r>
            <a:endParaRPr sz="1400">
              <a:latin typeface="Raleway"/>
              <a:ea typeface="Raleway"/>
              <a:cs typeface="Raleway"/>
              <a:sym typeface="Raleway"/>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05f82148be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05f82148be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05f82148be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05f82148be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5f82148be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5f82148be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60"/>
              </a:spcBef>
              <a:spcAft>
                <a:spcPts val="1600"/>
              </a:spcAft>
              <a:buClr>
                <a:schemeClr val="dk1"/>
              </a:buClr>
              <a:buSzPts val="1100"/>
              <a:buFont typeface="Arial"/>
              <a:buNone/>
            </a:pPr>
            <a:r>
              <a:rPr lang="fr" sz="1400">
                <a:solidFill>
                  <a:srgbClr val="595959"/>
                </a:solidFill>
                <a:latin typeface="Raleway"/>
                <a:ea typeface="Raleway"/>
                <a:cs typeface="Raleway"/>
                <a:sym typeface="Raleway"/>
              </a:rPr>
              <a:t>- Consider supporting each other in due time - Consider for supporting Macau side, or make redirection for the crowd to comes Taipa by day 2</a:t>
            </a:r>
            <a:endParaRPr sz="1400">
              <a:latin typeface="Raleway"/>
              <a:ea typeface="Raleway"/>
              <a:cs typeface="Raleway"/>
              <a:sym typeface="Raleway"/>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
  <p:cSld name="TITLE_1">
    <p:bg>
      <p:bgPr>
        <a:solidFill>
          <a:srgbClr val="000000"/>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ctrTitle"/>
          </p:nvPr>
        </p:nvSpPr>
        <p:spPr>
          <a:xfrm>
            <a:off x="311708" y="1043400"/>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1pPr>
            <a:lvl2pPr lvl="1"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2pPr>
            <a:lvl3pPr lvl="2"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3pPr>
            <a:lvl4pPr lvl="3"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4pPr>
            <a:lvl5pPr lvl="4"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5pPr>
            <a:lvl6pPr lvl="5"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6pPr>
            <a:lvl7pPr lvl="6"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7pPr>
            <a:lvl8pPr lvl="7"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8pPr>
            <a:lvl9pPr lvl="8"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9pPr>
          </a:lstStyle>
          <a:p>
            <a:endParaRPr/>
          </a:p>
        </p:txBody>
      </p:sp>
      <p:sp>
        <p:nvSpPr>
          <p:cNvPr id="16" name="Google Shape;16;p3"/>
          <p:cNvSpPr txBox="1">
            <a:spLocks noGrp="1"/>
          </p:cNvSpPr>
          <p:nvPr>
            <p:ph type="subTitle" idx="1"/>
          </p:nvPr>
        </p:nvSpPr>
        <p:spPr>
          <a:xfrm>
            <a:off x="415125" y="3518025"/>
            <a:ext cx="8520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Font typeface="Raleway"/>
              <a:buNone/>
              <a:defRPr sz="2800">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a:t>
            </a:fld>
            <a:endParaRPr/>
          </a:p>
        </p:txBody>
      </p:sp>
      <p:pic>
        <p:nvPicPr>
          <p:cNvPr id="18" name="Google Shape;18;p3"/>
          <p:cNvPicPr preferRelativeResize="0"/>
          <p:nvPr/>
        </p:nvPicPr>
        <p:blipFill>
          <a:blip r:embed="rId2">
            <a:alphaModFix/>
          </a:blip>
          <a:stretch>
            <a:fillRect/>
          </a:stretch>
        </p:blipFill>
        <p:spPr>
          <a:xfrm>
            <a:off x="103650" y="77825"/>
            <a:ext cx="3096324" cy="11030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457200" y="205978"/>
            <a:ext cx="8229600" cy="8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1600"/>
              </a:spcBef>
              <a:spcAft>
                <a:spcPts val="0"/>
              </a:spcAft>
              <a:buClr>
                <a:schemeClr val="dk1"/>
              </a:buClr>
              <a:buSzPts val="1800"/>
              <a:buChar char="○"/>
              <a:defRPr/>
            </a:lvl2pPr>
            <a:lvl3pPr marL="1371600" lvl="2" indent="-342900" algn="l" rtl="0">
              <a:spcBef>
                <a:spcPts val="1600"/>
              </a:spcBef>
              <a:spcAft>
                <a:spcPts val="0"/>
              </a:spcAft>
              <a:buClr>
                <a:schemeClr val="dk1"/>
              </a:buClr>
              <a:buSzPts val="1800"/>
              <a:buChar char="■"/>
              <a:defRPr/>
            </a:lvl3pPr>
            <a:lvl4pPr marL="1828800" lvl="3" indent="-342900" algn="l" rtl="0">
              <a:spcBef>
                <a:spcPts val="1600"/>
              </a:spcBef>
              <a:spcAft>
                <a:spcPts val="0"/>
              </a:spcAft>
              <a:buClr>
                <a:schemeClr val="dk1"/>
              </a:buClr>
              <a:buSzPts val="1800"/>
              <a:buChar char="●"/>
              <a:defRPr/>
            </a:lvl4pPr>
            <a:lvl5pPr marL="2286000" lvl="4" indent="-342900" algn="l" rtl="0">
              <a:spcBef>
                <a:spcPts val="1600"/>
              </a:spcBef>
              <a:spcAft>
                <a:spcPts val="0"/>
              </a:spcAft>
              <a:buClr>
                <a:schemeClr val="dk1"/>
              </a:buClr>
              <a:buSzPts val="1800"/>
              <a:buChar char="○"/>
              <a:defRPr/>
            </a:lvl5pPr>
            <a:lvl6pPr marL="2743200" lvl="5" indent="-342900" algn="l" rtl="0">
              <a:spcBef>
                <a:spcPts val="1600"/>
              </a:spcBef>
              <a:spcAft>
                <a:spcPts val="0"/>
              </a:spcAft>
              <a:buClr>
                <a:schemeClr val="dk1"/>
              </a:buClr>
              <a:buSzPts val="1800"/>
              <a:buChar char="■"/>
              <a:defRPr/>
            </a:lvl6pPr>
            <a:lvl7pPr marL="3200400" lvl="6" indent="-342900" algn="l" rtl="0">
              <a:spcBef>
                <a:spcPts val="1600"/>
              </a:spcBef>
              <a:spcAft>
                <a:spcPts val="0"/>
              </a:spcAft>
              <a:buClr>
                <a:schemeClr val="dk1"/>
              </a:buClr>
              <a:buSzPts val="1800"/>
              <a:buChar char="●"/>
              <a:defRPr/>
            </a:lvl7pPr>
            <a:lvl8pPr marL="3657600" lvl="7" indent="-342900" algn="l" rtl="0">
              <a:spcBef>
                <a:spcPts val="1600"/>
              </a:spcBef>
              <a:spcAft>
                <a:spcPts val="0"/>
              </a:spcAft>
              <a:buClr>
                <a:schemeClr val="dk1"/>
              </a:buClr>
              <a:buSzPts val="1800"/>
              <a:buChar char="○"/>
              <a:defRPr/>
            </a:lvl8pPr>
            <a:lvl9pPr marL="4114800" lvl="8" indent="-342900" algn="l" rtl="0">
              <a:spcBef>
                <a:spcPts val="1600"/>
              </a:spcBef>
              <a:spcAft>
                <a:spcPts val="1600"/>
              </a:spcAft>
              <a:buClr>
                <a:schemeClr val="dk1"/>
              </a:buClr>
              <a:buSzPts val="1800"/>
              <a:buChar char="■"/>
              <a:defRPr/>
            </a:lvl9pPr>
          </a:lstStyle>
          <a:p>
            <a:endParaRPr/>
          </a:p>
        </p:txBody>
      </p:sp>
      <p:sp>
        <p:nvSpPr>
          <p:cNvPr id="60" name="Google Shape;60;p1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 name="Google Shape;61;p1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1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5727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Font typeface="Raleway"/>
              <a:buNone/>
              <a:defRPr>
                <a:latin typeface="Raleway"/>
                <a:ea typeface="Raleway"/>
                <a:cs typeface="Raleway"/>
                <a:sym typeface="Raleway"/>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Raleway"/>
              <a:buChar char="●"/>
              <a:defRPr>
                <a:latin typeface="Raleway"/>
                <a:ea typeface="Raleway"/>
                <a:cs typeface="Raleway"/>
                <a:sym typeface="Raleway"/>
              </a:defRPr>
            </a:lvl1pPr>
            <a:lvl2pPr marL="914400" lvl="1" indent="-317500">
              <a:spcBef>
                <a:spcPts val="1600"/>
              </a:spcBef>
              <a:spcAft>
                <a:spcPts val="0"/>
              </a:spcAft>
              <a:buSzPts val="1400"/>
              <a:buFont typeface="Raleway"/>
              <a:buChar char="○"/>
              <a:defRPr>
                <a:latin typeface="Raleway"/>
                <a:ea typeface="Raleway"/>
                <a:cs typeface="Raleway"/>
                <a:sym typeface="Raleway"/>
              </a:defRPr>
            </a:lvl2pPr>
            <a:lvl3pPr marL="1371600" lvl="2" indent="-317500">
              <a:spcBef>
                <a:spcPts val="1600"/>
              </a:spcBef>
              <a:spcAft>
                <a:spcPts val="0"/>
              </a:spcAft>
              <a:buSzPts val="1400"/>
              <a:buFont typeface="Raleway"/>
              <a:buChar char="■"/>
              <a:defRPr>
                <a:latin typeface="Raleway"/>
                <a:ea typeface="Raleway"/>
                <a:cs typeface="Raleway"/>
                <a:sym typeface="Raleway"/>
              </a:defRPr>
            </a:lvl3pPr>
            <a:lvl4pPr marL="1828800" lvl="3" indent="-317500">
              <a:spcBef>
                <a:spcPts val="1600"/>
              </a:spcBef>
              <a:spcAft>
                <a:spcPts val="0"/>
              </a:spcAft>
              <a:buSzPts val="1400"/>
              <a:buFont typeface="Raleway"/>
              <a:buChar char="●"/>
              <a:defRPr>
                <a:latin typeface="Raleway"/>
                <a:ea typeface="Raleway"/>
                <a:cs typeface="Raleway"/>
                <a:sym typeface="Raleway"/>
              </a:defRPr>
            </a:lvl4pPr>
            <a:lvl5pPr marL="2286000" lvl="4" indent="-317500">
              <a:spcBef>
                <a:spcPts val="1600"/>
              </a:spcBef>
              <a:spcAft>
                <a:spcPts val="0"/>
              </a:spcAft>
              <a:buSzPts val="1400"/>
              <a:buFont typeface="Raleway"/>
              <a:buChar char="○"/>
              <a:defRPr>
                <a:latin typeface="Raleway"/>
                <a:ea typeface="Raleway"/>
                <a:cs typeface="Raleway"/>
                <a:sym typeface="Raleway"/>
              </a:defRPr>
            </a:lvl5pPr>
            <a:lvl6pPr marL="2743200" lvl="5" indent="-317500">
              <a:spcBef>
                <a:spcPts val="1600"/>
              </a:spcBef>
              <a:spcAft>
                <a:spcPts val="0"/>
              </a:spcAft>
              <a:buSzPts val="1400"/>
              <a:buFont typeface="Raleway"/>
              <a:buChar char="■"/>
              <a:defRPr>
                <a:latin typeface="Raleway"/>
                <a:ea typeface="Raleway"/>
                <a:cs typeface="Raleway"/>
                <a:sym typeface="Raleway"/>
              </a:defRPr>
            </a:lvl6pPr>
            <a:lvl7pPr marL="3200400" lvl="6" indent="-317500">
              <a:spcBef>
                <a:spcPts val="1600"/>
              </a:spcBef>
              <a:spcAft>
                <a:spcPts val="0"/>
              </a:spcAft>
              <a:buSzPts val="1400"/>
              <a:buFont typeface="Raleway"/>
              <a:buChar char="●"/>
              <a:defRPr>
                <a:latin typeface="Raleway"/>
                <a:ea typeface="Raleway"/>
                <a:cs typeface="Raleway"/>
                <a:sym typeface="Raleway"/>
              </a:defRPr>
            </a:lvl7pPr>
            <a:lvl8pPr marL="3657600" lvl="7" indent="-317500">
              <a:spcBef>
                <a:spcPts val="1600"/>
              </a:spcBef>
              <a:spcAft>
                <a:spcPts val="0"/>
              </a:spcAft>
              <a:buSzPts val="1400"/>
              <a:buFont typeface="Raleway"/>
              <a:buChar char="○"/>
              <a:defRPr>
                <a:latin typeface="Raleway"/>
                <a:ea typeface="Raleway"/>
                <a:cs typeface="Raleway"/>
                <a:sym typeface="Raleway"/>
              </a:defRPr>
            </a:lvl8pPr>
            <a:lvl9pPr marL="4114800" lvl="8" indent="-317500">
              <a:spcBef>
                <a:spcPts val="1600"/>
              </a:spcBef>
              <a:spcAft>
                <a:spcPts val="1600"/>
              </a:spcAft>
              <a:buSzPts val="1400"/>
              <a:buFont typeface="Raleway"/>
              <a:buChar char="■"/>
              <a:defRPr>
                <a:latin typeface="Raleway"/>
                <a:ea typeface="Raleway"/>
                <a:cs typeface="Raleway"/>
                <a:sym typeface="Raleway"/>
              </a:defRPr>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pic>
        <p:nvPicPr>
          <p:cNvPr id="26" name="Google Shape;26;p5"/>
          <p:cNvPicPr preferRelativeResize="0"/>
          <p:nvPr/>
        </p:nvPicPr>
        <p:blipFill>
          <a:blip r:embed="rId2">
            <a:alphaModFix/>
          </a:blip>
          <a:stretch>
            <a:fillRect/>
          </a:stretch>
        </p:blipFill>
        <p:spPr>
          <a:xfrm>
            <a:off x="8196450" y="445025"/>
            <a:ext cx="635851" cy="572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5" name="Google Shape;45;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6" name="Google Shape;46;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0" name="Google Shape;5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2"/>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21.jp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6"/>
        <p:cNvGrpSpPr/>
        <p:nvPr/>
      </p:nvGrpSpPr>
      <p:grpSpPr>
        <a:xfrm>
          <a:off x="0" y="0"/>
          <a:ext cx="0" cy="0"/>
          <a:chOff x="0" y="0"/>
          <a:chExt cx="0" cy="0"/>
        </a:xfrm>
      </p:grpSpPr>
      <p:sp>
        <p:nvSpPr>
          <p:cNvPr id="617" name="Google Shape;617;p77"/>
          <p:cNvSpPr txBox="1">
            <a:spLocks noGrp="1"/>
          </p:cNvSpPr>
          <p:nvPr>
            <p:ph type="title"/>
          </p:nvPr>
        </p:nvSpPr>
        <p:spPr>
          <a:xfrm>
            <a:off x="311700" y="2150850"/>
            <a:ext cx="780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 sz="3500" dirty="0">
                <a:solidFill>
                  <a:srgbClr val="CCCCCC"/>
                </a:solidFill>
                <a:latin typeface="Courier New"/>
                <a:ea typeface="Courier New"/>
                <a:cs typeface="Courier New"/>
                <a:sym typeface="Courier New"/>
              </a:rPr>
              <a:t>An exploratory data analysis of Macau's third </a:t>
            </a:r>
            <a:endParaRPr sz="3500" dirty="0">
              <a:solidFill>
                <a:srgbClr val="CCCCCC"/>
              </a:solidFill>
              <a:latin typeface="Courier New"/>
              <a:ea typeface="Courier New"/>
              <a:cs typeface="Courier New"/>
              <a:sym typeface="Courier New"/>
            </a:endParaRPr>
          </a:p>
          <a:p>
            <a:pPr marL="0" lvl="0" indent="0" algn="l" rtl="0">
              <a:spcBef>
                <a:spcPts val="0"/>
              </a:spcBef>
              <a:spcAft>
                <a:spcPts val="0"/>
              </a:spcAft>
              <a:buNone/>
            </a:pPr>
            <a:r>
              <a:rPr lang="fr" sz="3500" dirty="0">
                <a:solidFill>
                  <a:srgbClr val="CCCCCC"/>
                </a:solidFill>
                <a:latin typeface="Courier New"/>
                <a:ea typeface="Courier New"/>
                <a:cs typeface="Courier New"/>
                <a:sym typeface="Courier New"/>
              </a:rPr>
              <a:t>city-wide nucleic acid testing</a:t>
            </a:r>
            <a:endParaRPr sz="3500" dirty="0">
              <a:solidFill>
                <a:srgbClr val="CCCCCC"/>
              </a:solidFill>
              <a:latin typeface="Courier New"/>
              <a:ea typeface="Courier New"/>
              <a:cs typeface="Courier New"/>
              <a:sym typeface="Courier New"/>
            </a:endParaRPr>
          </a:p>
          <a:p>
            <a:pPr marL="0" lvl="0" indent="0" algn="l" rtl="0">
              <a:spcBef>
                <a:spcPts val="0"/>
              </a:spcBef>
              <a:spcAft>
                <a:spcPts val="0"/>
              </a:spcAft>
              <a:buNone/>
            </a:pPr>
            <a:endParaRPr dirty="0">
              <a:solidFill>
                <a:srgbClr val="CCCCCC"/>
              </a:solidFill>
              <a:latin typeface="Raleway"/>
              <a:ea typeface="Raleway"/>
              <a:cs typeface="Raleway"/>
              <a:sym typeface="Raleway"/>
            </a:endParaRPr>
          </a:p>
          <a:p>
            <a:pPr marL="0" lvl="0" indent="0" algn="l" rtl="0">
              <a:spcBef>
                <a:spcPts val="0"/>
              </a:spcBef>
              <a:spcAft>
                <a:spcPts val="0"/>
              </a:spcAft>
              <a:buNone/>
            </a:pPr>
            <a:r>
              <a:rPr lang="fr" dirty="0">
                <a:solidFill>
                  <a:srgbClr val="CCCCCC"/>
                </a:solidFill>
              </a:rPr>
              <a:t>Adam Zheng</a:t>
            </a:r>
            <a:endParaRPr dirty="0">
              <a:solidFill>
                <a:srgbClr val="CCCCCC"/>
              </a:solidFill>
            </a:endParaRPr>
          </a:p>
        </p:txBody>
      </p:sp>
      <p:pic>
        <p:nvPicPr>
          <p:cNvPr id="618" name="Google Shape;618;p77" descr="fig:  ../../image/qr.jpg"/>
          <p:cNvPicPr preferRelativeResize="0"/>
          <p:nvPr/>
        </p:nvPicPr>
        <p:blipFill rotWithShape="1">
          <a:blip r:embed="rId3">
            <a:alphaModFix/>
          </a:blip>
          <a:srcRect/>
          <a:stretch/>
        </p:blipFill>
        <p:spPr>
          <a:xfrm>
            <a:off x="6863775" y="2150838"/>
            <a:ext cx="1845725" cy="1845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86"/>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Resource Allocations - Macau Stations</a:t>
            </a:r>
            <a:endParaRPr/>
          </a:p>
          <a:p>
            <a:pPr marL="0" lvl="0" indent="0" algn="l" rtl="0">
              <a:spcBef>
                <a:spcPts val="0"/>
              </a:spcBef>
              <a:spcAft>
                <a:spcPts val="0"/>
              </a:spcAft>
              <a:buNone/>
            </a:pPr>
            <a:endParaRPr/>
          </a:p>
        </p:txBody>
      </p:sp>
      <p:pic>
        <p:nvPicPr>
          <p:cNvPr id="709" name="Google Shape;709;p86"/>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10" name="Google Shape;710;p86"/>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At Mong-Ha Sports Centre, Keang Peng Middle School, Worker Stadium, for both swab methods, adjustment to increase / decrease desks are settled well with swab counts</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Macau Forum has fluctuated swab counts, but rarely has any adjustment in swab desks</a:t>
            </a:r>
            <a:endParaRPr>
              <a:latin typeface="Raleway"/>
              <a:ea typeface="Raleway"/>
              <a:cs typeface="Raleway"/>
              <a:sym typeface="Raleway"/>
            </a:endParaRPr>
          </a:p>
        </p:txBody>
      </p:sp>
      <p:pic>
        <p:nvPicPr>
          <p:cNvPr id="711" name="Google Shape;711;p86" descr="SSM-NAT-EDA-Oct-Slides_files/figure-pptx/explore-location-set1-1.png"/>
          <p:cNvPicPr preferRelativeResize="0"/>
          <p:nvPr/>
        </p:nvPicPr>
        <p:blipFill rotWithShape="1">
          <a:blip r:embed="rId4">
            <a:alphaModFix/>
          </a:blip>
          <a:srcRect/>
          <a:stretch/>
        </p:blipFill>
        <p:spPr>
          <a:xfrm>
            <a:off x="2039736" y="1213000"/>
            <a:ext cx="5064528" cy="2532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87"/>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A Dynamic Look To The Map</a:t>
            </a:r>
            <a:endParaRPr/>
          </a:p>
          <a:p>
            <a:pPr marL="0" lvl="0" indent="0" algn="l" rtl="0">
              <a:spcBef>
                <a:spcPts val="0"/>
              </a:spcBef>
              <a:spcAft>
                <a:spcPts val="0"/>
              </a:spcAft>
              <a:buNone/>
            </a:pPr>
            <a:endParaRPr/>
          </a:p>
        </p:txBody>
      </p:sp>
      <p:pic>
        <p:nvPicPr>
          <p:cNvPr id="717" name="Google Shape;717;p87"/>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18" name="Google Shape;718;p87"/>
          <p:cNvSpPr txBox="1"/>
          <p:nvPr/>
        </p:nvSpPr>
        <p:spPr>
          <a:xfrm>
            <a:off x="843722"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Notable Peak times by the 10th and 16th hour (Oct-06 7am / 1pm)</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The 31st -36th hour crowd appears only in Macau peninsula i.e. Taipa is relatively quiet (Oct-07 4am - 9am)</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Last crowd appears right before the last hour (Oct-07 8pm)</a:t>
            </a:r>
            <a:endParaRPr>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88"/>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The Fact - 2nd Day At Venetian Cotai Area</a:t>
            </a:r>
            <a:endParaRPr/>
          </a:p>
          <a:p>
            <a:pPr marL="0" lvl="0" indent="0" algn="l" rtl="0">
              <a:spcBef>
                <a:spcPts val="0"/>
              </a:spcBef>
              <a:spcAft>
                <a:spcPts val="0"/>
              </a:spcAft>
              <a:buNone/>
            </a:pPr>
            <a:endParaRPr/>
          </a:p>
        </p:txBody>
      </p:sp>
      <p:pic>
        <p:nvPicPr>
          <p:cNvPr id="724" name="Google Shape;724;p88"/>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25" name="Google Shape;725;p88"/>
          <p:cNvSpPr txBox="1"/>
          <p:nvPr/>
        </p:nvSpPr>
        <p:spPr>
          <a:xfrm>
            <a:off x="843722"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By Venetian Cotai Arena, 2nd day is less stressed comparing to the 1st day</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There are about 20 swab stations (desks), by 2nd day noon only 5-6 is operating and there is nearly no waiting queue</a:t>
            </a:r>
            <a:endParaRPr>
              <a:latin typeface="Raleway"/>
              <a:ea typeface="Raleway"/>
              <a:cs typeface="Raleway"/>
              <a:sym typeface="Raleway"/>
            </a:endParaRPr>
          </a:p>
        </p:txBody>
      </p:sp>
      <p:pic>
        <p:nvPicPr>
          <p:cNvPr id="726" name="Google Shape;726;p88" descr="fig:  ../../image/20211006_124845.jpg"/>
          <p:cNvPicPr preferRelativeResize="0"/>
          <p:nvPr/>
        </p:nvPicPr>
        <p:blipFill rotWithShape="1">
          <a:blip r:embed="rId4">
            <a:alphaModFix/>
          </a:blip>
          <a:srcRect/>
          <a:stretch/>
        </p:blipFill>
        <p:spPr>
          <a:xfrm>
            <a:off x="1368350" y="1437500"/>
            <a:ext cx="3022274" cy="2268501"/>
          </a:xfrm>
          <a:prstGeom prst="rect">
            <a:avLst/>
          </a:prstGeom>
          <a:noFill/>
          <a:ln>
            <a:noFill/>
          </a:ln>
        </p:spPr>
      </p:pic>
      <p:pic>
        <p:nvPicPr>
          <p:cNvPr id="727" name="Google Shape;727;p88" descr="fig:  ../../image/20211006_124848.jpg"/>
          <p:cNvPicPr preferRelativeResize="0"/>
          <p:nvPr/>
        </p:nvPicPr>
        <p:blipFill rotWithShape="1">
          <a:blip r:embed="rId5">
            <a:alphaModFix/>
          </a:blip>
          <a:srcRect/>
          <a:stretch/>
        </p:blipFill>
        <p:spPr>
          <a:xfrm>
            <a:off x="4753375" y="1437500"/>
            <a:ext cx="3022274" cy="2268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89"/>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Summary</a:t>
            </a:r>
            <a:endParaRPr/>
          </a:p>
          <a:p>
            <a:pPr marL="0" lvl="0" indent="0" algn="l" rtl="0">
              <a:spcBef>
                <a:spcPts val="0"/>
              </a:spcBef>
              <a:spcAft>
                <a:spcPts val="0"/>
              </a:spcAft>
              <a:buNone/>
            </a:pPr>
            <a:endParaRPr/>
          </a:p>
        </p:txBody>
      </p:sp>
      <p:pic>
        <p:nvPicPr>
          <p:cNvPr id="733" name="Google Shape;733;p89"/>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34" name="Google Shape;734;p89"/>
          <p:cNvSpPr txBox="1"/>
          <p:nvPr/>
        </p:nvSpPr>
        <p:spPr>
          <a:xfrm>
            <a:off x="843725" y="1526275"/>
            <a:ext cx="7474200" cy="2255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0"/>
              </a:spcAft>
              <a:buNone/>
            </a:pPr>
            <a:r>
              <a:rPr lang="fr">
                <a:solidFill>
                  <a:schemeClr val="dk2"/>
                </a:solidFill>
                <a:latin typeface="Raleway"/>
                <a:ea typeface="Raleway"/>
                <a:cs typeface="Raleway"/>
                <a:sym typeface="Raleway"/>
              </a:rPr>
              <a:t>- Swabs per desk as a speed measure can be used to review the load balance to each station, ideally this number is under </a:t>
            </a:r>
            <a:r>
              <a:rPr lang="fr" b="1">
                <a:solidFill>
                  <a:schemeClr val="dk2"/>
                </a:solidFill>
                <a:latin typeface="Raleway"/>
                <a:ea typeface="Raleway"/>
                <a:cs typeface="Raleway"/>
                <a:sym typeface="Raleway"/>
              </a:rPr>
              <a:t>33</a:t>
            </a:r>
            <a:endParaRPr b="1">
              <a:solidFill>
                <a:schemeClr val="dk1"/>
              </a:solidFill>
              <a:latin typeface="Raleway"/>
              <a:ea typeface="Raleway"/>
              <a:cs typeface="Raleway"/>
              <a:sym typeface="Raleway"/>
            </a:endParaRPr>
          </a:p>
          <a:p>
            <a:pPr marL="0" lvl="0" indent="0" algn="l" rtl="0">
              <a:lnSpc>
                <a:spcPct val="115000"/>
              </a:lnSpc>
              <a:spcBef>
                <a:spcPts val="1600"/>
              </a:spcBef>
              <a:spcAft>
                <a:spcPts val="0"/>
              </a:spcAft>
              <a:buNone/>
            </a:pPr>
            <a:r>
              <a:rPr lang="fr">
                <a:solidFill>
                  <a:schemeClr val="dk2"/>
                </a:solidFill>
                <a:latin typeface="Raleway"/>
                <a:ea typeface="Raleway"/>
                <a:cs typeface="Raleway"/>
                <a:sym typeface="Raleway"/>
              </a:rPr>
              <a:t>- Potential improvement for increase the swab station desks during the peak rush hours</a:t>
            </a:r>
            <a:endParaRPr>
              <a:solidFill>
                <a:schemeClr val="dk1"/>
              </a:solidFill>
              <a:latin typeface="Raleway"/>
              <a:ea typeface="Raleway"/>
              <a:cs typeface="Raleway"/>
              <a:sym typeface="Raleway"/>
            </a:endParaRPr>
          </a:p>
          <a:p>
            <a:pPr marL="0" lvl="0" indent="0" algn="l" rtl="0">
              <a:lnSpc>
                <a:spcPct val="115000"/>
              </a:lnSpc>
              <a:spcBef>
                <a:spcPts val="1600"/>
              </a:spcBef>
              <a:spcAft>
                <a:spcPts val="0"/>
              </a:spcAft>
              <a:buNone/>
            </a:pPr>
            <a:r>
              <a:rPr lang="fr">
                <a:solidFill>
                  <a:schemeClr val="dk2"/>
                </a:solidFill>
                <a:latin typeface="Raleway"/>
                <a:ea typeface="Raleway"/>
                <a:cs typeface="Raleway"/>
                <a:sym typeface="Raleway"/>
              </a:rPr>
              <a:t>- Consider relocating more / less staff depending on the next hour booking numbers</a:t>
            </a:r>
            <a:endParaRPr>
              <a:solidFill>
                <a:schemeClr val="dk1"/>
              </a:solidFill>
              <a:latin typeface="Raleway"/>
              <a:ea typeface="Raleway"/>
              <a:cs typeface="Raleway"/>
              <a:sym typeface="Raleway"/>
            </a:endParaRPr>
          </a:p>
          <a:p>
            <a:pPr marL="0" lvl="0" indent="0" algn="l" rtl="0">
              <a:lnSpc>
                <a:spcPct val="115000"/>
              </a:lnSpc>
              <a:spcBef>
                <a:spcPts val="1600"/>
              </a:spcBef>
              <a:spcAft>
                <a:spcPts val="1600"/>
              </a:spcAft>
              <a:buNone/>
            </a:pPr>
            <a:r>
              <a:rPr lang="fr">
                <a:solidFill>
                  <a:schemeClr val="dk2"/>
                </a:solidFill>
                <a:latin typeface="Raleway"/>
                <a:ea typeface="Raleway"/>
                <a:cs typeface="Raleway"/>
                <a:sym typeface="Raleway"/>
              </a:rPr>
              <a:t>- Limit for upcoming bookings for locations has resource shortage, without needed to relocate staffs</a:t>
            </a:r>
            <a:endParaRPr>
              <a:solidFill>
                <a:schemeClr val="dk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78"/>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Background</a:t>
            </a:r>
            <a:endParaRPr/>
          </a:p>
        </p:txBody>
      </p:sp>
      <p:pic>
        <p:nvPicPr>
          <p:cNvPr id="624" name="Google Shape;624;p78"/>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25" name="Google Shape;625;p78"/>
          <p:cNvSpPr txBox="1"/>
          <p:nvPr/>
        </p:nvSpPr>
        <p:spPr>
          <a:xfrm>
            <a:off x="834900" y="40500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3200"/>
              <a:buFont typeface="Arial"/>
              <a:buNone/>
            </a:pPr>
            <a:r>
              <a:rPr lang="fr">
                <a:solidFill>
                  <a:schemeClr val="dk2"/>
                </a:solidFill>
                <a:latin typeface="Raleway"/>
                <a:ea typeface="Raleway"/>
                <a:cs typeface="Raleway"/>
                <a:sym typeface="Raleway"/>
              </a:rPr>
              <a:t>Under COVID-19 pandemic in 2021, when new imported case has reported, Macau government the health bureau will launch 1 round of city-wide nucleic tests to prevent the corona-virus from spreading to local communities.</a:t>
            </a:r>
            <a:endParaRPr>
              <a:latin typeface="Raleway"/>
              <a:ea typeface="Raleway"/>
              <a:cs typeface="Raleway"/>
              <a:sym typeface="Raleway"/>
            </a:endParaRPr>
          </a:p>
        </p:txBody>
      </p:sp>
      <p:pic>
        <p:nvPicPr>
          <p:cNvPr id="626" name="Google Shape;626;p78"/>
          <p:cNvPicPr preferRelativeResize="0"/>
          <p:nvPr/>
        </p:nvPicPr>
        <p:blipFill>
          <a:blip r:embed="rId4">
            <a:alphaModFix/>
          </a:blip>
          <a:stretch>
            <a:fillRect/>
          </a:stretch>
        </p:blipFill>
        <p:spPr>
          <a:xfrm>
            <a:off x="4845838" y="1173325"/>
            <a:ext cx="1808334" cy="2712501"/>
          </a:xfrm>
          <a:prstGeom prst="rect">
            <a:avLst/>
          </a:prstGeom>
          <a:noFill/>
          <a:ln>
            <a:noFill/>
          </a:ln>
        </p:spPr>
      </p:pic>
      <p:pic>
        <p:nvPicPr>
          <p:cNvPr id="627" name="Google Shape;627;p78"/>
          <p:cNvPicPr preferRelativeResize="0"/>
          <p:nvPr/>
        </p:nvPicPr>
        <p:blipFill>
          <a:blip r:embed="rId5">
            <a:alphaModFix/>
          </a:blip>
          <a:stretch>
            <a:fillRect/>
          </a:stretch>
        </p:blipFill>
        <p:spPr>
          <a:xfrm>
            <a:off x="2489847" y="1173325"/>
            <a:ext cx="2174063" cy="271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79"/>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Problem with facts</a:t>
            </a:r>
            <a:endParaRPr/>
          </a:p>
        </p:txBody>
      </p:sp>
      <p:pic>
        <p:nvPicPr>
          <p:cNvPr id="633" name="Google Shape;633;p79"/>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34" name="Google Shape;634;p79"/>
          <p:cNvPicPr preferRelativeResize="0"/>
          <p:nvPr/>
        </p:nvPicPr>
        <p:blipFill>
          <a:blip r:embed="rId4">
            <a:alphaModFix/>
          </a:blip>
          <a:stretch>
            <a:fillRect/>
          </a:stretch>
        </p:blipFill>
        <p:spPr>
          <a:xfrm>
            <a:off x="1195886" y="1066550"/>
            <a:ext cx="1577116" cy="3503176"/>
          </a:xfrm>
          <a:prstGeom prst="rect">
            <a:avLst/>
          </a:prstGeom>
          <a:noFill/>
          <a:ln>
            <a:noFill/>
          </a:ln>
        </p:spPr>
      </p:pic>
      <p:pic>
        <p:nvPicPr>
          <p:cNvPr id="635" name="Google Shape;635;p79"/>
          <p:cNvPicPr preferRelativeResize="0"/>
          <p:nvPr/>
        </p:nvPicPr>
        <p:blipFill>
          <a:blip r:embed="rId5">
            <a:alphaModFix/>
          </a:blip>
          <a:stretch>
            <a:fillRect/>
          </a:stretch>
        </p:blipFill>
        <p:spPr>
          <a:xfrm>
            <a:off x="4645972" y="1066550"/>
            <a:ext cx="1577116" cy="3503176"/>
          </a:xfrm>
          <a:prstGeom prst="rect">
            <a:avLst/>
          </a:prstGeom>
          <a:noFill/>
          <a:ln>
            <a:noFill/>
          </a:ln>
        </p:spPr>
      </p:pic>
      <p:pic>
        <p:nvPicPr>
          <p:cNvPr id="636" name="Google Shape;636;p79"/>
          <p:cNvPicPr preferRelativeResize="0"/>
          <p:nvPr/>
        </p:nvPicPr>
        <p:blipFill>
          <a:blip r:embed="rId6">
            <a:alphaModFix/>
          </a:blip>
          <a:stretch>
            <a:fillRect/>
          </a:stretch>
        </p:blipFill>
        <p:spPr>
          <a:xfrm>
            <a:off x="2920929" y="1066550"/>
            <a:ext cx="1577116" cy="3503176"/>
          </a:xfrm>
          <a:prstGeom prst="rect">
            <a:avLst/>
          </a:prstGeom>
          <a:noFill/>
          <a:ln>
            <a:noFill/>
          </a:ln>
        </p:spPr>
      </p:pic>
      <p:pic>
        <p:nvPicPr>
          <p:cNvPr id="637" name="Google Shape;637;p79"/>
          <p:cNvPicPr preferRelativeResize="0"/>
          <p:nvPr/>
        </p:nvPicPr>
        <p:blipFill>
          <a:blip r:embed="rId7">
            <a:alphaModFix/>
          </a:blip>
          <a:stretch>
            <a:fillRect/>
          </a:stretch>
        </p:blipFill>
        <p:spPr>
          <a:xfrm>
            <a:off x="6371021" y="1066550"/>
            <a:ext cx="1577116" cy="3503176"/>
          </a:xfrm>
          <a:prstGeom prst="rect">
            <a:avLst/>
          </a:prstGeom>
          <a:noFill/>
          <a:ln>
            <a:noFill/>
          </a:ln>
        </p:spPr>
      </p:pic>
      <p:sp>
        <p:nvSpPr>
          <p:cNvPr id="638" name="Google Shape;638;p79"/>
          <p:cNvSpPr/>
          <p:nvPr/>
        </p:nvSpPr>
        <p:spPr>
          <a:xfrm>
            <a:off x="265500" y="4038225"/>
            <a:ext cx="8613000" cy="881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9"/>
          <p:cNvSpPr txBox="1"/>
          <p:nvPr/>
        </p:nvSpPr>
        <p:spPr>
          <a:xfrm>
            <a:off x="834900" y="40500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Which time ranges are the most busiest time during day?</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If any location is over stressed or too free?</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If overall performance is well balanced among each location?</a:t>
            </a:r>
            <a:endParaRPr>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Expected Maths Formula</a:t>
            </a:r>
            <a:endParaRPr/>
          </a:p>
        </p:txBody>
      </p:sp>
      <p:pic>
        <p:nvPicPr>
          <p:cNvPr id="645" name="Google Shape;645;p80"/>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46" name="Google Shape;646;p80"/>
          <p:cNvSpPr txBox="1">
            <a:spLocks noGrp="1"/>
          </p:cNvSpPr>
          <p:nvPr>
            <p:ph type="body" idx="1"/>
          </p:nvPr>
        </p:nvSpPr>
        <p:spPr>
          <a:xfrm>
            <a:off x="457200" y="1428750"/>
            <a:ext cx="8229600" cy="2994600"/>
          </a:xfrm>
          <a:prstGeom prst="rect">
            <a:avLst/>
          </a:prstGeom>
          <a:noFill/>
          <a:ln>
            <a:noFill/>
          </a:ln>
        </p:spPr>
        <p:txBody>
          <a:bodyPr spcFirstLastPara="1" wrap="square" lIns="91425" tIns="45700" rIns="91425" bIns="45700" anchor="t" anchorCtr="0">
            <a:normAutofit/>
          </a:bodyPr>
          <a:lstStyle/>
          <a:p>
            <a:pPr marL="3657600" lvl="0" indent="457200" algn="l" rtl="0">
              <a:spcBef>
                <a:spcPts val="0"/>
              </a:spcBef>
              <a:spcAft>
                <a:spcPts val="0"/>
              </a:spcAft>
              <a:buNone/>
            </a:pPr>
            <a:endParaRPr/>
          </a:p>
          <a:p>
            <a:pPr marL="3657600" lvl="0" indent="457200" algn="l" rtl="0">
              <a:spcBef>
                <a:spcPts val="1600"/>
              </a:spcBef>
              <a:spcAft>
                <a:spcPts val="0"/>
              </a:spcAft>
              <a:buNone/>
            </a:pPr>
            <a:r>
              <a:rPr lang="fr"/>
              <a:t>Number of Swabs per 30 minutes </a:t>
            </a:r>
            <a:endParaRPr/>
          </a:p>
          <a:p>
            <a:pPr marL="3200400" lvl="0" indent="457200" algn="l" rtl="0">
              <a:spcBef>
                <a:spcPts val="1600"/>
              </a:spcBef>
              <a:spcAft>
                <a:spcPts val="0"/>
              </a:spcAft>
              <a:buNone/>
            </a:pPr>
            <a:r>
              <a:rPr lang="fr"/>
              <a:t>Nasal Swab Desks + Mouth Swab Desks</a:t>
            </a:r>
            <a:endParaRPr/>
          </a:p>
          <a:p>
            <a:pPr marL="0" lvl="0" indent="0" algn="l" rtl="0">
              <a:spcBef>
                <a:spcPts val="1600"/>
              </a:spcBef>
              <a:spcAft>
                <a:spcPts val="0"/>
              </a:spcAft>
              <a:buNone/>
            </a:pPr>
            <a:endParaRPr/>
          </a:p>
          <a:p>
            <a:pPr marL="0" lvl="0" indent="0" algn="l" rtl="0">
              <a:spcBef>
                <a:spcPts val="1600"/>
              </a:spcBef>
              <a:spcAft>
                <a:spcPts val="1600"/>
              </a:spcAft>
              <a:buNone/>
            </a:pPr>
            <a:r>
              <a:rPr lang="fr"/>
              <a:t>  650，000 =    </a:t>
            </a:r>
            <a:r>
              <a:rPr lang="fr" b="1"/>
              <a:t>Swab per desk </a:t>
            </a:r>
            <a:r>
              <a:rPr lang="fr"/>
              <a:t>× Swab Desks × Number of Locations × 48 hr</a:t>
            </a:r>
            <a:endParaRPr/>
          </a:p>
        </p:txBody>
      </p:sp>
      <p:sp>
        <p:nvSpPr>
          <p:cNvPr id="647" name="Google Shape;647;p80"/>
          <p:cNvSpPr txBox="1"/>
          <p:nvPr/>
        </p:nvSpPr>
        <p:spPr>
          <a:xfrm>
            <a:off x="975125" y="2175884"/>
            <a:ext cx="2887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Clr>
                <a:schemeClr val="dk1"/>
              </a:buClr>
              <a:buSzPts val="1100"/>
              <a:buFont typeface="Arial"/>
              <a:buNone/>
            </a:pPr>
            <a:r>
              <a:rPr lang="fr" sz="1800" b="1">
                <a:solidFill>
                  <a:schemeClr val="dk2"/>
                </a:solidFill>
                <a:latin typeface="Raleway"/>
                <a:ea typeface="Raleway"/>
                <a:cs typeface="Raleway"/>
                <a:sym typeface="Raleway"/>
              </a:rPr>
              <a:t>Swab per desk</a:t>
            </a:r>
            <a:r>
              <a:rPr lang="fr" sz="1800">
                <a:solidFill>
                  <a:schemeClr val="dk2"/>
                </a:solidFill>
                <a:latin typeface="Raleway"/>
                <a:ea typeface="Raleway"/>
                <a:cs typeface="Raleway"/>
                <a:sym typeface="Raleway"/>
              </a:rPr>
              <a:t> (speed) =</a:t>
            </a:r>
            <a:endParaRPr/>
          </a:p>
        </p:txBody>
      </p:sp>
      <p:cxnSp>
        <p:nvCxnSpPr>
          <p:cNvPr id="648" name="Google Shape;648;p80"/>
          <p:cNvCxnSpPr/>
          <p:nvPr/>
        </p:nvCxnSpPr>
        <p:spPr>
          <a:xfrm>
            <a:off x="3996725" y="2406734"/>
            <a:ext cx="4517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81"/>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Data Wrangling</a:t>
            </a:r>
            <a:endParaRPr/>
          </a:p>
        </p:txBody>
      </p:sp>
      <p:pic>
        <p:nvPicPr>
          <p:cNvPr id="654" name="Google Shape;654;p81"/>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55" name="Google Shape;655;p81" descr="fig:  ../../image/PreventCOVID-19.PNG"/>
          <p:cNvPicPr preferRelativeResize="0"/>
          <p:nvPr/>
        </p:nvPicPr>
        <p:blipFill rotWithShape="1">
          <a:blip r:embed="rId4">
            <a:alphaModFix/>
          </a:blip>
          <a:srcRect/>
          <a:stretch/>
        </p:blipFill>
        <p:spPr>
          <a:xfrm>
            <a:off x="2973685" y="1074075"/>
            <a:ext cx="3196626" cy="2376800"/>
          </a:xfrm>
          <a:prstGeom prst="rect">
            <a:avLst/>
          </a:prstGeom>
          <a:noFill/>
          <a:ln>
            <a:noFill/>
          </a:ln>
        </p:spPr>
      </p:pic>
      <p:pic>
        <p:nvPicPr>
          <p:cNvPr id="656" name="Google Shape;656;p81" descr="fig:  ../../image/aptmon.PNG"/>
          <p:cNvPicPr preferRelativeResize="0"/>
          <p:nvPr/>
        </p:nvPicPr>
        <p:blipFill rotWithShape="1">
          <a:blip r:embed="rId5">
            <a:alphaModFix/>
          </a:blip>
          <a:srcRect/>
          <a:stretch/>
        </p:blipFill>
        <p:spPr>
          <a:xfrm>
            <a:off x="5374900" y="2244225"/>
            <a:ext cx="3457400" cy="1805850"/>
          </a:xfrm>
          <a:prstGeom prst="rect">
            <a:avLst/>
          </a:prstGeom>
          <a:noFill/>
          <a:ln>
            <a:noFill/>
          </a:ln>
        </p:spPr>
      </p:pic>
      <p:sp>
        <p:nvSpPr>
          <p:cNvPr id="657" name="Google Shape;657;p81"/>
          <p:cNvSpPr txBox="1"/>
          <p:nvPr/>
        </p:nvSpPr>
        <p:spPr>
          <a:xfrm>
            <a:off x="834900" y="40500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City-wide Nucleic Acid Test Booking Stats - Excel</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Special webpage against Epidemics - ( A near real-time waiting stats at each swab station location)</a:t>
            </a:r>
            <a:endParaRPr>
              <a:latin typeface="Raleway"/>
              <a:ea typeface="Raleway"/>
              <a:cs typeface="Raleway"/>
              <a:sym typeface="Raleway"/>
            </a:endParaRPr>
          </a:p>
        </p:txBody>
      </p:sp>
      <p:pic>
        <p:nvPicPr>
          <p:cNvPr id="658" name="Google Shape;658;p81" descr="fig:  ../../image/RNA010.PNG"/>
          <p:cNvPicPr preferRelativeResize="0"/>
          <p:nvPr/>
        </p:nvPicPr>
        <p:blipFill rotWithShape="1">
          <a:blip r:embed="rId6">
            <a:alphaModFix/>
          </a:blip>
          <a:srcRect/>
          <a:stretch/>
        </p:blipFill>
        <p:spPr>
          <a:xfrm>
            <a:off x="311700" y="2244225"/>
            <a:ext cx="3738649" cy="18058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82"/>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Ratios</a:t>
            </a:r>
            <a:endParaRPr/>
          </a:p>
          <a:p>
            <a:pPr marL="0" lvl="0" indent="0" algn="l" rtl="0">
              <a:spcBef>
                <a:spcPts val="0"/>
              </a:spcBef>
              <a:spcAft>
                <a:spcPts val="0"/>
              </a:spcAft>
              <a:buNone/>
            </a:pPr>
            <a:endParaRPr/>
          </a:p>
        </p:txBody>
      </p:sp>
      <p:pic>
        <p:nvPicPr>
          <p:cNvPr id="664" name="Google Shape;664;p82"/>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65" name="Google Shape;665;p82"/>
          <p:cNvPicPr preferRelativeResize="0"/>
          <p:nvPr/>
        </p:nvPicPr>
        <p:blipFill>
          <a:blip r:embed="rId4">
            <a:alphaModFix/>
          </a:blip>
          <a:stretch>
            <a:fillRect/>
          </a:stretch>
        </p:blipFill>
        <p:spPr>
          <a:xfrm>
            <a:off x="311700" y="1282175"/>
            <a:ext cx="4061687" cy="2506650"/>
          </a:xfrm>
          <a:prstGeom prst="rect">
            <a:avLst/>
          </a:prstGeom>
          <a:noFill/>
          <a:ln>
            <a:noFill/>
          </a:ln>
        </p:spPr>
      </p:pic>
      <p:pic>
        <p:nvPicPr>
          <p:cNvPr id="666" name="Google Shape;666;p82" descr="SSM-NAT-EDA-Oct-Slides_files/figure-pptx/quartile-24hour-1.png"/>
          <p:cNvPicPr preferRelativeResize="0"/>
          <p:nvPr/>
        </p:nvPicPr>
        <p:blipFill rotWithShape="1">
          <a:blip r:embed="rId5">
            <a:alphaModFix/>
          </a:blip>
          <a:srcRect/>
          <a:stretch/>
        </p:blipFill>
        <p:spPr>
          <a:xfrm>
            <a:off x="3819001" y="1280563"/>
            <a:ext cx="5013297" cy="2506663"/>
          </a:xfrm>
          <a:prstGeom prst="rect">
            <a:avLst/>
          </a:prstGeom>
          <a:noFill/>
          <a:ln>
            <a:noFill/>
          </a:ln>
        </p:spPr>
      </p:pic>
      <p:sp>
        <p:nvSpPr>
          <p:cNvPr id="667" name="Google Shape;667;p82"/>
          <p:cNvSpPr txBox="1"/>
          <p:nvPr/>
        </p:nvSpPr>
        <p:spPr>
          <a:xfrm>
            <a:off x="834900"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Total bookings is 627,865 (Category B - General stations)</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In the 4th tile, 3 peaks appears by 7am / 1pm / 8pm, each shows more than 45 times, matched rush hour during a day</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Consider to increase number of stations (swab desks) for the specific time frame</a:t>
            </a:r>
            <a:endParaRPr>
              <a:latin typeface="Raleway"/>
              <a:ea typeface="Raleway"/>
              <a:cs typeface="Raleway"/>
              <a:sym typeface="Raleway"/>
            </a:endParaRPr>
          </a:p>
        </p:txBody>
      </p:sp>
      <p:sp>
        <p:nvSpPr>
          <p:cNvPr id="668" name="Google Shape;668;p82"/>
          <p:cNvSpPr/>
          <p:nvPr/>
        </p:nvSpPr>
        <p:spPr>
          <a:xfrm>
            <a:off x="6809325"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2"/>
          <p:cNvSpPr/>
          <p:nvPr/>
        </p:nvSpPr>
        <p:spPr>
          <a:xfrm>
            <a:off x="7303400"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2"/>
          <p:cNvSpPr/>
          <p:nvPr/>
        </p:nvSpPr>
        <p:spPr>
          <a:xfrm>
            <a:off x="7797475"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83"/>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Locations</a:t>
            </a:r>
            <a:endParaRPr/>
          </a:p>
          <a:p>
            <a:pPr marL="0" lvl="0" indent="0" algn="l" rtl="0">
              <a:spcBef>
                <a:spcPts val="0"/>
              </a:spcBef>
              <a:spcAft>
                <a:spcPts val="0"/>
              </a:spcAft>
              <a:buNone/>
            </a:pPr>
            <a:endParaRPr/>
          </a:p>
        </p:txBody>
      </p:sp>
      <p:pic>
        <p:nvPicPr>
          <p:cNvPr id="676" name="Google Shape;676;p83"/>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77" name="Google Shape;677;p83"/>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The distribution tends to day 1  (first 24 hours) for locations in Taipa</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Outlier for Worker Stadium, once increased from 10 to 23</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The adjustment down at Keang Peng Middle School, Kiang Wu Hospital Auditorium</a:t>
            </a:r>
            <a:endParaRPr>
              <a:latin typeface="Raleway"/>
              <a:ea typeface="Raleway"/>
              <a:cs typeface="Raleway"/>
              <a:sym typeface="Raleway"/>
            </a:endParaRPr>
          </a:p>
        </p:txBody>
      </p:sp>
      <p:pic>
        <p:nvPicPr>
          <p:cNvPr id="678" name="Google Shape;678;p83" descr="SSM-NAT-EDA-Oct-Slides_files/figure-pptx/daily-booking-ranking-1.png"/>
          <p:cNvPicPr preferRelativeResize="0"/>
          <p:nvPr/>
        </p:nvPicPr>
        <p:blipFill rotWithShape="1">
          <a:blip r:embed="rId4">
            <a:alphaModFix/>
          </a:blip>
          <a:srcRect/>
          <a:stretch/>
        </p:blipFill>
        <p:spPr>
          <a:xfrm>
            <a:off x="162375" y="1352575"/>
            <a:ext cx="4672124" cy="2336075"/>
          </a:xfrm>
          <a:prstGeom prst="rect">
            <a:avLst/>
          </a:prstGeom>
          <a:noFill/>
          <a:ln>
            <a:noFill/>
          </a:ln>
        </p:spPr>
      </p:pic>
      <p:pic>
        <p:nvPicPr>
          <p:cNvPr id="679" name="Google Shape;679;p83" descr="SSM-NAT-EDA-Oct-Slides_files/figure-pptx/avgdesk-value-1.png"/>
          <p:cNvPicPr preferRelativeResize="0"/>
          <p:nvPr/>
        </p:nvPicPr>
        <p:blipFill rotWithShape="1">
          <a:blip r:embed="rId5">
            <a:alphaModFix/>
          </a:blip>
          <a:srcRect/>
          <a:stretch/>
        </p:blipFill>
        <p:spPr>
          <a:xfrm>
            <a:off x="4403000" y="1352575"/>
            <a:ext cx="4672149" cy="2336075"/>
          </a:xfrm>
          <a:prstGeom prst="rect">
            <a:avLst/>
          </a:prstGeom>
          <a:noFill/>
          <a:ln>
            <a:noFill/>
          </a:ln>
        </p:spPr>
      </p:pic>
      <p:sp>
        <p:nvSpPr>
          <p:cNvPr id="680" name="Google Shape;680;p83"/>
          <p:cNvSpPr/>
          <p:nvPr/>
        </p:nvSpPr>
        <p:spPr>
          <a:xfrm>
            <a:off x="6113925" y="14916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3"/>
          <p:cNvSpPr/>
          <p:nvPr/>
        </p:nvSpPr>
        <p:spPr>
          <a:xfrm>
            <a:off x="8618775" y="14916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3"/>
          <p:cNvSpPr/>
          <p:nvPr/>
        </p:nvSpPr>
        <p:spPr>
          <a:xfrm>
            <a:off x="4326200" y="1491650"/>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3"/>
          <p:cNvSpPr/>
          <p:nvPr/>
        </p:nvSpPr>
        <p:spPr>
          <a:xfrm>
            <a:off x="3631575" y="1954475"/>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3"/>
          <p:cNvSpPr/>
          <p:nvPr/>
        </p:nvSpPr>
        <p:spPr>
          <a:xfrm>
            <a:off x="3107000" y="2482250"/>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688"/>
        <p:cNvGrpSpPr/>
        <p:nvPr/>
      </p:nvGrpSpPr>
      <p:grpSpPr>
        <a:xfrm>
          <a:off x="0" y="0"/>
          <a:ext cx="0" cy="0"/>
          <a:chOff x="0" y="0"/>
          <a:chExt cx="0" cy="0"/>
        </a:xfrm>
      </p:grpSpPr>
      <p:sp>
        <p:nvSpPr>
          <p:cNvPr id="689" name="Google Shape;689;p84"/>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Locations</a:t>
            </a:r>
            <a:endParaRPr/>
          </a:p>
          <a:p>
            <a:pPr marL="0" lvl="0" indent="0" algn="l" rtl="0">
              <a:spcBef>
                <a:spcPts val="0"/>
              </a:spcBef>
              <a:spcAft>
                <a:spcPts val="0"/>
              </a:spcAft>
              <a:buNone/>
            </a:pPr>
            <a:endParaRPr/>
          </a:p>
        </p:txBody>
      </p:sp>
      <p:pic>
        <p:nvPicPr>
          <p:cNvPr id="690" name="Google Shape;690;p84"/>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91" name="Google Shape;691;p84"/>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Heatmap sorted by the 5th tile swab count by number of desks in proportions</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Taipa most swabs were done at the 5th tile, when most number of stations available, e.g. Pac On Ferry Terminal, Venetian Cotai Arena, East Asian Games Dome</a:t>
            </a:r>
            <a:endParaRPr>
              <a:latin typeface="Raleway"/>
              <a:ea typeface="Raleway"/>
              <a:cs typeface="Raleway"/>
              <a:sym typeface="Raleway"/>
            </a:endParaRPr>
          </a:p>
        </p:txBody>
      </p:sp>
      <p:pic>
        <p:nvPicPr>
          <p:cNvPr id="692" name="Google Shape;692;p84" descr="SSM-NAT-EDA-Oct-Slides_files/figure-pptx/prop-heatmap-1.png"/>
          <p:cNvPicPr preferRelativeResize="0"/>
          <p:nvPr/>
        </p:nvPicPr>
        <p:blipFill rotWithShape="1">
          <a:blip r:embed="rId4">
            <a:alphaModFix/>
          </a:blip>
          <a:srcRect/>
          <a:stretch/>
        </p:blipFill>
        <p:spPr>
          <a:xfrm>
            <a:off x="2179275" y="1352550"/>
            <a:ext cx="4785450" cy="2392725"/>
          </a:xfrm>
          <a:prstGeom prst="rect">
            <a:avLst/>
          </a:prstGeom>
          <a:noFill/>
          <a:ln>
            <a:noFill/>
          </a:ln>
        </p:spPr>
      </p:pic>
      <p:sp>
        <p:nvSpPr>
          <p:cNvPr id="693" name="Google Shape;693;p84"/>
          <p:cNvSpPr/>
          <p:nvPr/>
        </p:nvSpPr>
        <p:spPr>
          <a:xfrm>
            <a:off x="2770250" y="1491650"/>
            <a:ext cx="873600" cy="2817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85"/>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Resource Allocations - Taipa Stations</a:t>
            </a:r>
            <a:endParaRPr/>
          </a:p>
          <a:p>
            <a:pPr marL="0" lvl="0" indent="0" algn="l" rtl="0">
              <a:spcBef>
                <a:spcPts val="0"/>
              </a:spcBef>
              <a:spcAft>
                <a:spcPts val="0"/>
              </a:spcAft>
              <a:buNone/>
            </a:pPr>
            <a:endParaRPr/>
          </a:p>
        </p:txBody>
      </p:sp>
      <p:pic>
        <p:nvPicPr>
          <p:cNvPr id="699" name="Google Shape;699;p85"/>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00" name="Google Shape;700;p85"/>
          <p:cNvSpPr txBox="1"/>
          <p:nvPr/>
        </p:nvSpPr>
        <p:spPr>
          <a:xfrm>
            <a:off x="834900"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There are dimmer and lighter intervals one after each in swab desks vs swab counts</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The 2nd day overall has less stressed than the 1st in Taipa, shows why the distribution appears most tend to be in day 1, where most number of stations available</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Spikes appears for Venetian Cotai Arena and East Asian Games Dome at different time</a:t>
            </a:r>
            <a:endParaRPr>
              <a:latin typeface="Raleway"/>
              <a:ea typeface="Raleway"/>
              <a:cs typeface="Raleway"/>
              <a:sym typeface="Raleway"/>
            </a:endParaRPr>
          </a:p>
        </p:txBody>
      </p:sp>
      <p:pic>
        <p:nvPicPr>
          <p:cNvPr id="701" name="Google Shape;701;p85" descr="SSM-NAT-EDA-Oct-Slides_files/figure-pptx/explore-location-set2-1.png"/>
          <p:cNvPicPr preferRelativeResize="0"/>
          <p:nvPr/>
        </p:nvPicPr>
        <p:blipFill rotWithShape="1">
          <a:blip r:embed="rId4">
            <a:alphaModFix/>
          </a:blip>
          <a:srcRect/>
          <a:stretch/>
        </p:blipFill>
        <p:spPr>
          <a:xfrm>
            <a:off x="2039725" y="1213000"/>
            <a:ext cx="5064549" cy="2532275"/>
          </a:xfrm>
          <a:prstGeom prst="rect">
            <a:avLst/>
          </a:prstGeom>
          <a:noFill/>
          <a:ln>
            <a:noFill/>
          </a:ln>
        </p:spPr>
      </p:pic>
      <p:sp>
        <p:nvSpPr>
          <p:cNvPr id="702" name="Google Shape;702;p85"/>
          <p:cNvSpPr/>
          <p:nvPr/>
        </p:nvSpPr>
        <p:spPr>
          <a:xfrm>
            <a:off x="3342825" y="191740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5"/>
          <p:cNvSpPr/>
          <p:nvPr/>
        </p:nvSpPr>
        <p:spPr>
          <a:xfrm>
            <a:off x="5705025" y="191740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864</Words>
  <Application>Microsoft Office PowerPoint</Application>
  <PresentationFormat>On-screen Show (16:9)</PresentationFormat>
  <Paragraphs>44</Paragraphs>
  <Slides>13</Slides>
  <Notes>13</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Courier New</vt:lpstr>
      <vt:lpstr>Calibri</vt:lpstr>
      <vt:lpstr>Raleway</vt:lpstr>
      <vt:lpstr>Simple Light</vt:lpstr>
      <vt:lpstr>An exploratory data analysis of Macau's third  city-wide nucleic acid testing  Adam Zheng</vt:lpstr>
      <vt:lpstr>Background</vt:lpstr>
      <vt:lpstr>Problem with facts</vt:lpstr>
      <vt:lpstr>Expected Maths Formula</vt:lpstr>
      <vt:lpstr>Data Wrangling</vt:lpstr>
      <vt:lpstr>Preliminary Analysis - Ratios </vt:lpstr>
      <vt:lpstr>Preliminary Analysis - Locations </vt:lpstr>
      <vt:lpstr>Preliminary Analysis - Locations </vt:lpstr>
      <vt:lpstr>Resource Allocations - Taipa Stations </vt:lpstr>
      <vt:lpstr>Resource Allocations - Macau Stations </vt:lpstr>
      <vt:lpstr>A Dynamic Look To The Map </vt:lpstr>
      <vt:lpstr>The Fact - 2nd Day At Venetian Cotai Area </vt:lpstr>
      <vt:lpstr>Summary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exploratory data analysis of Macau's third  city-wide nucleic acid testing  Adam Zheng</dc:title>
  <dc:creator>zheng adam</dc:creator>
  <cp:lastModifiedBy>adam zheng</cp:lastModifiedBy>
  <cp:revision>1</cp:revision>
  <dcterms:modified xsi:type="dcterms:W3CDTF">2021-12-03T17:09:07Z</dcterms:modified>
</cp:coreProperties>
</file>